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62" r:id="rId9"/>
    <p:sldId id="263" r:id="rId10"/>
    <p:sldId id="264" r:id="rId11"/>
    <p:sldId id="267" r:id="rId12"/>
    <p:sldId id="277" r:id="rId13"/>
    <p:sldId id="279" r:id="rId14"/>
    <p:sldId id="268" r:id="rId15"/>
    <p:sldId id="269" r:id="rId16"/>
    <p:sldId id="270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CCB7B-0478-46F8-90FC-724C50596A20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4807B-36F8-410A-A51E-577BA98A3B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10:  Re-Expressing Data:  Get it Straight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Statistics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Re-Express?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 </a:t>
            </a:r>
            <a:r>
              <a:rPr lang="en-US" b="1" u="sng" dirty="0" smtClean="0"/>
              <a:t>Make form of </a:t>
            </a:r>
            <a:r>
              <a:rPr lang="en-US" b="1" u="sng" dirty="0" err="1" smtClean="0"/>
              <a:t>Scatterplot</a:t>
            </a:r>
            <a:r>
              <a:rPr lang="en-US" b="1" u="sng" dirty="0" smtClean="0"/>
              <a:t> more nearly linear.</a:t>
            </a:r>
            <a:r>
              <a:rPr lang="en-US" dirty="0" smtClean="0"/>
              <a:t>  This allows us to describe the </a:t>
            </a:r>
            <a:r>
              <a:rPr lang="en-US" dirty="0" err="1" smtClean="0"/>
              <a:t>relationhip</a:t>
            </a:r>
            <a:r>
              <a:rPr lang="en-US" dirty="0" smtClean="0"/>
              <a:t> easier—allows us to use a linear model and all that goes with it.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 </a:t>
            </a:r>
            <a:r>
              <a:rPr lang="en-US" b="1" u="sng" dirty="0" smtClean="0"/>
              <a:t>Make scatter in </a:t>
            </a:r>
            <a:r>
              <a:rPr lang="en-US" b="1" u="sng" dirty="0" err="1" smtClean="0"/>
              <a:t>scatterplot</a:t>
            </a:r>
            <a:r>
              <a:rPr lang="en-US" b="1" u="sng" dirty="0" smtClean="0"/>
              <a:t> spread out evenly, rather than following a fan shape.</a:t>
            </a:r>
            <a:r>
              <a:rPr lang="en-US" dirty="0" smtClean="0"/>
              <a:t>  This will be a requirement later on in course—related to #2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4343400" cy="343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19200"/>
            <a:ext cx="37242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54864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shape of distribution.  What re-expression should we use?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304800"/>
          <a:ext cx="8991600" cy="640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5000"/>
                <a:gridCol w="1981200"/>
                <a:gridCol w="2819400"/>
                <a:gridCol w="2286000"/>
              </a:tblGrid>
              <a:tr h="76200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Type of Model</a:t>
                      </a:r>
                      <a:endParaRPr lang="en-US" sz="3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Model</a:t>
                      </a:r>
                      <a:r>
                        <a:rPr lang="en-US" sz="3200" b="1" baseline="0" dirty="0" smtClean="0"/>
                        <a:t> Equation</a:t>
                      </a:r>
                      <a:endParaRPr lang="en-US" sz="3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Transformation</a:t>
                      </a:r>
                      <a:endParaRPr lang="en-US" sz="3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Re-Expression Equation</a:t>
                      </a:r>
                      <a:endParaRPr lang="en-US" sz="3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935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Exponential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Logarithmic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Power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038600" y="1905000"/>
          <a:ext cx="1905000" cy="1268239"/>
        </p:xfrm>
        <a:graphic>
          <a:graphicData uri="http://schemas.openxmlformats.org/presentationml/2006/ole">
            <p:oleObj spid="_x0000_s29698" name="Equation" r:id="rId3" imgW="647640" imgH="4316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038600" y="3429000"/>
          <a:ext cx="1905000" cy="1268413"/>
        </p:xfrm>
        <a:graphic>
          <a:graphicData uri="http://schemas.openxmlformats.org/presentationml/2006/ole">
            <p:oleObj spid="_x0000_s29699" name="Equation" r:id="rId4" imgW="647640" imgH="4316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038600" y="5105400"/>
          <a:ext cx="2819400" cy="1421332"/>
        </p:xfrm>
        <a:graphic>
          <a:graphicData uri="http://schemas.openxmlformats.org/presentationml/2006/ole">
            <p:oleObj spid="_x0000_s29700" name="Equation" r:id="rId5" imgW="927000" imgH="4316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133600" y="1981200"/>
          <a:ext cx="1752600" cy="808892"/>
        </p:xfrm>
        <a:graphic>
          <a:graphicData uri="http://schemas.openxmlformats.org/presentationml/2006/ole">
            <p:oleObj spid="_x0000_s29701" name="Equation" r:id="rId6" imgW="495000" imgH="2286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209800" y="3429000"/>
          <a:ext cx="1676400" cy="1194631"/>
        </p:xfrm>
        <a:graphic>
          <a:graphicData uri="http://schemas.openxmlformats.org/presentationml/2006/ole">
            <p:oleObj spid="_x0000_s29702" name="Equation" r:id="rId7" imgW="571320" imgH="40608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079625" y="5029200"/>
          <a:ext cx="1706563" cy="809625"/>
        </p:xfrm>
        <a:graphic>
          <a:graphicData uri="http://schemas.openxmlformats.org/presentationml/2006/ole">
            <p:oleObj spid="_x0000_s29703" name="Equation" r:id="rId8" imgW="482400" imgH="2286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7162800" y="1905000"/>
          <a:ext cx="1600200" cy="1388768"/>
        </p:xfrm>
        <a:graphic>
          <a:graphicData uri="http://schemas.openxmlformats.org/presentationml/2006/ole">
            <p:oleObj spid="_x0000_s29704" name="Equation" r:id="rId9" imgW="469800" imgH="40608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784975" y="3386138"/>
          <a:ext cx="2205038" cy="1476375"/>
        </p:xfrm>
        <a:graphic>
          <a:graphicData uri="http://schemas.openxmlformats.org/presentationml/2006/ole">
            <p:oleObj spid="_x0000_s29705" name="Equation" r:id="rId10" imgW="647640" imgH="431640" progId="Equation.3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6938962" y="5181600"/>
          <a:ext cx="2205038" cy="1476375"/>
        </p:xfrm>
        <a:graphic>
          <a:graphicData uri="http://schemas.openxmlformats.org/presentationml/2006/ole">
            <p:oleObj spid="_x0000_s29706" name="Equation" r:id="rId11" imgW="64764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5263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81400" y="83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Logarithmic Function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3200400" cy="216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57600" y="3200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Exponential Function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199"/>
            <a:ext cx="3200400" cy="216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33800" y="5562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Function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1908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56292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1908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56292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10200" y="15240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 the length of a flight in which the plane is traveling 480 mph.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hints to finding proper re-expression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Logarithms can be very useful in re-expressing data to achieve linearity.  However, the data needs to have values greater than zero.  </a:t>
            </a:r>
          </a:p>
          <a:p>
            <a:pPr>
              <a:buNone/>
            </a:pPr>
            <a:r>
              <a:rPr lang="en-US" dirty="0" smtClean="0"/>
              <a:t>When you look at the </a:t>
            </a:r>
            <a:r>
              <a:rPr lang="en-US" dirty="0" err="1" smtClean="0"/>
              <a:t>scatterplot</a:t>
            </a:r>
            <a:r>
              <a:rPr lang="en-US" dirty="0" smtClean="0"/>
              <a:t>, you may recognize a pattern from prior courses.</a:t>
            </a:r>
          </a:p>
          <a:p>
            <a:pPr>
              <a:buNone/>
            </a:pPr>
            <a:r>
              <a:rPr lang="en-US" dirty="0" smtClean="0"/>
              <a:t>The chart on next page will help determine which re-expression to use when you recognize the graph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Careful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Don’t expect the re-expressed model to be perfect</a:t>
            </a:r>
          </a:p>
          <a:p>
            <a:r>
              <a:rPr lang="en-US" sz="2400" dirty="0" smtClean="0"/>
              <a:t>Don’t choose a model based on R-squared value alone—look at residual plot!!!</a:t>
            </a:r>
          </a:p>
          <a:p>
            <a:r>
              <a:rPr lang="en-US" sz="2400" dirty="0" smtClean="0"/>
              <a:t>Multiple modes will not disappear when re-expressed</a:t>
            </a:r>
          </a:p>
          <a:p>
            <a:r>
              <a:rPr lang="en-US" sz="2400" dirty="0" smtClean="0"/>
              <a:t>Don’t try to re-express data that is like a rollercoaster</a:t>
            </a:r>
          </a:p>
          <a:p>
            <a:r>
              <a:rPr lang="en-US" sz="2400" dirty="0" smtClean="0"/>
              <a:t>If negative data values—add a small value to make the data greater than zero, the re-express (can’t take log of zero or negative number)</a:t>
            </a:r>
          </a:p>
          <a:p>
            <a:r>
              <a:rPr lang="en-US" sz="2400" dirty="0" smtClean="0"/>
              <a:t>If data values are far from one, the re-expression will have a smaller effect than if the data values are closer to one—subtract a constant to get closer to one—if years, use years away from a constant.  Instead of 1950, use idea of “years since 1949, and use 1.</a:t>
            </a:r>
          </a:p>
          <a:p>
            <a:r>
              <a:rPr lang="en-US" sz="2400" dirty="0" smtClean="0"/>
              <a:t>SIMPLICITY!!!!!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The data below shows the results of an experiment that was attempting to find the relationship between the about of time a cup of coffee is left out and the temperature of that cup of coffee.  The results are shown below.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2590800" y="1752600"/>
            <a:ext cx="4648200" cy="426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en-US" dirty="0" smtClean="0"/>
              <a:t>Create a </a:t>
            </a:r>
            <a:r>
              <a:rPr lang="en-US" dirty="0" err="1" smtClean="0"/>
              <a:t>scatterplot</a:t>
            </a:r>
            <a:r>
              <a:rPr lang="en-US" dirty="0" smtClean="0"/>
              <a:t> of the data and describe the relationship.</a:t>
            </a:r>
          </a:p>
          <a:p>
            <a:pPr marL="342900" indent="-342900">
              <a:buAutoNum type="alphaLcPeriod"/>
            </a:pPr>
            <a:r>
              <a:rPr lang="en-US" dirty="0" smtClean="0"/>
              <a:t>Create an appropriate model for this data.  Check it’s appropriateness.</a:t>
            </a:r>
          </a:p>
          <a:p>
            <a:pPr marL="342900" indent="-342900">
              <a:buAutoNum type="alphaLcPeriod"/>
            </a:pPr>
            <a:r>
              <a:rPr lang="en-US" dirty="0" smtClean="0"/>
              <a:t>How accurately is the model in predicting the temperature of the cup of coffee?  Give evidence.</a:t>
            </a:r>
          </a:p>
          <a:p>
            <a:pPr marL="342900" indent="-342900">
              <a:buAutoNum type="alphaLcPeriod"/>
            </a:pPr>
            <a:r>
              <a:rPr lang="en-US" dirty="0" smtClean="0"/>
              <a:t>Predict the temperature of a cup of coffee that has been sitting out for 35 minutes.  Show your work.</a:t>
            </a:r>
          </a:p>
          <a:p>
            <a:pPr marL="342900" indent="-342900">
              <a:buAutoNum type="alphaLcPeriod"/>
            </a:pPr>
            <a:r>
              <a:rPr lang="en-US" dirty="0" smtClean="0"/>
              <a:t>Did the model underestimate or overestimate the temperature of a cup of coffee that has been sitting out for 30 min?  Show all work.</a:t>
            </a:r>
          </a:p>
          <a:p>
            <a:pPr marL="342900" indent="-342900">
              <a:buAutoNum type="alphaLcPeriod"/>
            </a:pP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371600"/>
          <a:ext cx="1752600" cy="3358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6300"/>
                <a:gridCol w="876300"/>
              </a:tblGrid>
              <a:tr h="6857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Time (min)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Temp    (F)</a:t>
                      </a:r>
                      <a:endParaRPr lang="en-US" b="1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133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</a:t>
                      </a:r>
                      <a:endParaRPr lang="en-US" dirty="0"/>
                    </a:p>
                  </a:txBody>
                  <a:tcPr/>
                </a:tc>
              </a:tr>
              <a:tr h="38180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Weight vs. Fuel </a:t>
            </a:r>
            <a:r>
              <a:rPr lang="en-US" sz="2800" dirty="0" err="1" smtClean="0"/>
              <a:t>Efficieny</a:t>
            </a:r>
            <a:endParaRPr lang="en-US" sz="2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Describe the relationship.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How accurate is the model?  </a:t>
            </a:r>
            <a:r>
              <a:rPr lang="en-US" sz="2000" b="1" dirty="0" smtClean="0"/>
              <a:t>The R-squared value is 81.6%</a:t>
            </a:r>
          </a:p>
          <a:p>
            <a:endParaRPr lang="en-US" sz="2000" b="1" dirty="0"/>
          </a:p>
          <a:p>
            <a:r>
              <a:rPr lang="en-US" sz="2000" dirty="0" smtClean="0"/>
              <a:t>Is the model appropriate for the data?   </a:t>
            </a:r>
            <a:r>
              <a:rPr lang="en-US" sz="2000" b="1" dirty="0" smtClean="0"/>
              <a:t>Look at residual plot.</a:t>
            </a:r>
            <a:endParaRPr lang="en-US" sz="2000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685800"/>
            <a:ext cx="520354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Residual Plot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Is the model appropriate for the data?</a:t>
            </a:r>
          </a:p>
          <a:p>
            <a:endParaRPr lang="en-US" sz="2000" dirty="0"/>
          </a:p>
          <a:p>
            <a:r>
              <a:rPr lang="en-US" sz="2000" b="1" dirty="0" smtClean="0"/>
              <a:t>Look at the pattern in the residual plot.  This shows that a linear model is not appropriate!!</a:t>
            </a:r>
            <a:endParaRPr lang="en-US" sz="2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990600"/>
            <a:ext cx="529810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linear model is not appropriate?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need to re-express it so that it is “linear”.  Then we can proceed like normal—with R-squared and prediction (and more).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In this situation, we will take the reciprocal of the fuel efficiency (so, instead of mpg it will be gallons per mile [1/</a:t>
            </a:r>
            <a:r>
              <a:rPr lang="en-US" i="1" dirty="0" smtClean="0"/>
              <a:t>y</a:t>
            </a:r>
            <a:r>
              <a:rPr lang="en-US" dirty="0" smtClean="0"/>
              <a:t>])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Re-expressed data, with residual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1052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447800"/>
            <a:ext cx="40576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67200" y="54864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Our residual plot is of transformed variable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re-express?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many reasons, but in this example, suppose you want to predict the gas mileage of a Hummer (about 6400 pounds).  If we use the non-re-expressed data, it would say that the gas mileage would be about 0.  In the re-expressed data, it would say about 10.3 mpg (after “undoing” the re-expression).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Just a Curve?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Straight lines are easy to understand.</a:t>
            </a:r>
          </a:p>
          <a:p>
            <a:r>
              <a:rPr lang="en-US" dirty="0" smtClean="0"/>
              <a:t>We understand and can interpret the slope and </a:t>
            </a:r>
            <a:r>
              <a:rPr lang="en-US" i="1" dirty="0" smtClean="0"/>
              <a:t>y</a:t>
            </a:r>
            <a:r>
              <a:rPr lang="en-US" dirty="0" smtClean="0"/>
              <a:t>-intercept</a:t>
            </a:r>
          </a:p>
          <a:p>
            <a:r>
              <a:rPr lang="en-US" dirty="0" smtClean="0"/>
              <a:t>We may want some of the other benefits from re-expressing data, such as symmetry or more equal spreads</a:t>
            </a:r>
          </a:p>
          <a:p>
            <a:r>
              <a:rPr lang="en-US" dirty="0" smtClean="0"/>
              <a:t>Is very important when we learn about Inferences for Regression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Re-Express?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</a:t>
            </a:r>
            <a:r>
              <a:rPr lang="en-US" b="1" u="sng" dirty="0" smtClean="0"/>
              <a:t>Make the distribution symmetric.</a:t>
            </a:r>
            <a:r>
              <a:rPr lang="en-US" dirty="0" smtClean="0"/>
              <a:t>  It is easier to summarize the data (esp. the center) and it also makes it possible to use mean and standard deviation, which allows us to use a normal curve to predict.</a:t>
            </a:r>
            <a:endParaRPr lang="en-US" b="1" u="sng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43000"/>
            <a:ext cx="2895600" cy="22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505200"/>
            <a:ext cx="328444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Re-Express?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  </a:t>
            </a:r>
            <a:r>
              <a:rPr lang="en-US" b="1" u="sng" dirty="0" smtClean="0"/>
              <a:t>Make the spread of several groups more alike.</a:t>
            </a:r>
            <a:r>
              <a:rPr lang="en-US" dirty="0" smtClean="0"/>
              <a:t>  Groups that share a common spread are easier to compare.  Only can be used in SD that are common.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19200"/>
            <a:ext cx="4038600" cy="209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04014">
            <a:off x="4648200" y="3810000"/>
            <a:ext cx="392944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807</Words>
  <Application>Microsoft Office PowerPoint</Application>
  <PresentationFormat>On-screen Show (4:3)</PresentationFormat>
  <Paragraphs>85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Chapter 10:  Re-Expressing Data:  Get it Straight</vt:lpstr>
      <vt:lpstr>Weight vs. Fuel Efficieny</vt:lpstr>
      <vt:lpstr>Residual Plot </vt:lpstr>
      <vt:lpstr>What if linear model is not appropriate?</vt:lpstr>
      <vt:lpstr>Re-expressed data, with residual</vt:lpstr>
      <vt:lpstr>Why re-express?</vt:lpstr>
      <vt:lpstr>Why Not Just a Curve?</vt:lpstr>
      <vt:lpstr>Why do we Re-Express?</vt:lpstr>
      <vt:lpstr>Why do we Re-Express?</vt:lpstr>
      <vt:lpstr>Why do we Re-Express?</vt:lpstr>
      <vt:lpstr>Example</vt:lpstr>
      <vt:lpstr>Slide 12</vt:lpstr>
      <vt:lpstr>Slide 13</vt:lpstr>
      <vt:lpstr>Example</vt:lpstr>
      <vt:lpstr>Example</vt:lpstr>
      <vt:lpstr>Other hints to finding proper re-expression</vt:lpstr>
      <vt:lpstr>Be Careful</vt:lpstr>
      <vt:lpstr>The data below shows the results of an experiment that was attempting to find the relationship between the about of time a cup of coffee is left out and the temperature of that cup of coffee.  The results are shown below.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10:  Re-Expressing Data:  Get it Straight</dc:title>
  <dc:creator>SASD</dc:creator>
  <cp:lastModifiedBy>fmasinmoyer</cp:lastModifiedBy>
  <cp:revision>34</cp:revision>
  <dcterms:created xsi:type="dcterms:W3CDTF">2009-10-12T13:52:51Z</dcterms:created>
  <dcterms:modified xsi:type="dcterms:W3CDTF">2010-03-03T03:17:59Z</dcterms:modified>
</cp:coreProperties>
</file>